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96" r:id="rId2"/>
    <p:sldId id="274" r:id="rId3"/>
    <p:sldId id="288" r:id="rId4"/>
    <p:sldId id="293" r:id="rId5"/>
    <p:sldId id="29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92501A-5A72-7F9A-04C2-E0AFD5BB9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298B18-225D-A939-AAE6-1304F5F435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1353FCB-2E46-5BB8-D7D9-A131F236E588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7DAFDF-A7FF-8017-6B9A-0CC85941EBA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FC837321-D98B-148F-F96B-E73E626E3F18}"/>
                </a:ext>
              </a:extLst>
            </p:cNvPr>
            <p:cNvSpPr txBox="1"/>
            <p:nvPr/>
          </p:nvSpPr>
          <p:spPr>
            <a:xfrm>
              <a:off x="986970" y="3009900"/>
              <a:ext cx="7385181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 de comparaison multiplicative.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D168E82B-2D36-F728-4BE9-23C0BE8D5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8642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975951" y="1509054"/>
            <a:ext cx="7001057" cy="37253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compare la hauteur de deux arbres</a:t>
            </a: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Le cerisier que je viens de planter mesure 65 cm. Le pommier que j’ai planté l’année dernière est quatre fois plus haut.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le pommier mesure-t-il?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67C5F6BD-266C-36C5-0442-F3F2544D8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064687"/>
            <a:ext cx="57532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la taille du pommier. C’est un problème de comparaison.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287970" y="5537478"/>
            <a:ext cx="5867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  <a:latin typeface="Cursive standard" pitchFamily="2" charset="0"/>
              </a:rPr>
              <a:t>Le pommier mesure 260 centimètres.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403785" y="4020616"/>
            <a:ext cx="56355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65 × 4 = 260</a:t>
            </a:r>
          </a:p>
          <a:p>
            <a:endParaRPr lang="fr-FR" sz="3200" dirty="0">
              <a:solidFill>
                <a:srgbClr val="C0000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944E26E-A5D3-1534-41CC-D1888A0364B1}"/>
              </a:ext>
            </a:extLst>
          </p:cNvPr>
          <p:cNvSpPr txBox="1"/>
          <p:nvPr/>
        </p:nvSpPr>
        <p:spPr>
          <a:xfrm>
            <a:off x="3401850" y="2634347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 : 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69DED1BB-E738-A56B-70A7-D5730FC0999B}"/>
              </a:ext>
            </a:extLst>
          </p:cNvPr>
          <p:cNvGrpSpPr/>
          <p:nvPr/>
        </p:nvGrpSpPr>
        <p:grpSpPr>
          <a:xfrm>
            <a:off x="6144276" y="2789667"/>
            <a:ext cx="2824189" cy="995767"/>
            <a:chOff x="651398" y="2297075"/>
            <a:chExt cx="5780330" cy="187877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10B0266-1C0F-F441-F593-4244ED1DE130}"/>
                </a:ext>
              </a:extLst>
            </p:cNvPr>
            <p:cNvSpPr/>
            <p:nvPr/>
          </p:nvSpPr>
          <p:spPr>
            <a:xfrm>
              <a:off x="682939" y="2297075"/>
              <a:ext cx="1122007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chemeClr val="tx1"/>
                  </a:solidFill>
                </a:rPr>
                <a:t>65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792CB19-289D-345D-2615-4009554D71F1}"/>
                </a:ext>
              </a:extLst>
            </p:cNvPr>
            <p:cNvSpPr/>
            <p:nvPr/>
          </p:nvSpPr>
          <p:spPr>
            <a:xfrm>
              <a:off x="651398" y="3073054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4" name="Accolade fermante 13">
              <a:extLst>
                <a:ext uri="{FF2B5EF4-FFF2-40B4-BE49-F238E27FC236}">
                  <a16:creationId xmlns:a16="http://schemas.microsoft.com/office/drawing/2014/main" id="{3D849806-CEB0-2365-1F5E-6416493167DC}"/>
                </a:ext>
              </a:extLst>
            </p:cNvPr>
            <p:cNvSpPr/>
            <p:nvPr/>
          </p:nvSpPr>
          <p:spPr>
            <a:xfrm>
              <a:off x="5553872" y="2463911"/>
              <a:ext cx="318633" cy="1218282"/>
            </a:xfrm>
            <a:prstGeom prst="rightBrace">
              <a:avLst>
                <a:gd name="adj1" fmla="val 1574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190A2D0-85F3-3896-B52D-D7AB848636B0}"/>
                </a:ext>
              </a:extLst>
            </p:cNvPr>
            <p:cNvSpPr/>
            <p:nvPr/>
          </p:nvSpPr>
          <p:spPr>
            <a:xfrm>
              <a:off x="5872505" y="2791078"/>
              <a:ext cx="559223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?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507AB6E-0809-0737-6AE3-4D926E711315}"/>
                </a:ext>
              </a:extLst>
            </p:cNvPr>
            <p:cNvSpPr/>
            <p:nvPr/>
          </p:nvSpPr>
          <p:spPr>
            <a:xfrm>
              <a:off x="1869273" y="3073053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10987AA-88F8-B67A-C842-1740DCAF86CD}"/>
                </a:ext>
              </a:extLst>
            </p:cNvPr>
            <p:cNvSpPr/>
            <p:nvPr/>
          </p:nvSpPr>
          <p:spPr>
            <a:xfrm>
              <a:off x="3087148" y="3073053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3317EB7-F8F7-1107-1831-AF164DBEBD5E}"/>
                </a:ext>
              </a:extLst>
            </p:cNvPr>
            <p:cNvSpPr/>
            <p:nvPr/>
          </p:nvSpPr>
          <p:spPr>
            <a:xfrm>
              <a:off x="1900246" y="3611901"/>
              <a:ext cx="2678265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4 fois plus</a:t>
              </a:r>
              <a:endParaRPr lang="fr-FR" sz="105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DB21A2B-8797-5EE4-D7B7-ADD031A6A2D2}"/>
                </a:ext>
              </a:extLst>
            </p:cNvPr>
            <p:cNvSpPr/>
            <p:nvPr/>
          </p:nvSpPr>
          <p:spPr>
            <a:xfrm>
              <a:off x="4335997" y="3073052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C6B5C-FFD5-A5ED-368C-8ED123C69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54DE74-C505-2430-CA06-B1E83B75A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38396E7-CA86-11B2-0F11-7E3C305B0521}"/>
              </a:ext>
            </a:extLst>
          </p:cNvPr>
          <p:cNvSpPr txBox="1"/>
          <p:nvPr/>
        </p:nvSpPr>
        <p:spPr>
          <a:xfrm>
            <a:off x="1155865" y="1978197"/>
            <a:ext cx="6832270" cy="31325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Filou mange 75 g de croquettes par jour. Simba mange 3 fois moins croquettes par jour.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Quelle quantité de croquettes Simba mange-t-il?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BD8E1C3-F395-02D5-3C27-271755AF6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177880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40123-86B8-6F12-6C0E-27787B5FF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334AFA-A549-5BA1-912D-9C9B270FA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CB0EF46-4C0C-8621-0538-198AA70897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522DA60-C022-5BE3-B140-68211C305D0A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930544F-01CF-FAF2-B23B-074A08C70A9E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E1B212D-46A9-E62B-6527-75248DC9F2A1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5A098523-87C5-05FF-2AFD-7E8D9C5C32F4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1921F18-3840-2C0E-0596-F048C67F0CC2}"/>
              </a:ext>
            </a:extLst>
          </p:cNvPr>
          <p:cNvSpPr txBox="1"/>
          <p:nvPr/>
        </p:nvSpPr>
        <p:spPr>
          <a:xfrm>
            <a:off x="3169621" y="1122746"/>
            <a:ext cx="61920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l’écart. C’est un problème de comparaison.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4636FD-47A2-8486-F281-73B86A79810C}"/>
              </a:ext>
            </a:extLst>
          </p:cNvPr>
          <p:cNvSpPr txBox="1"/>
          <p:nvPr/>
        </p:nvSpPr>
        <p:spPr>
          <a:xfrm>
            <a:off x="3287970" y="5537478"/>
            <a:ext cx="5867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Simba mange 25g de croquettes.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2E262D9-2C24-7AD9-A444-0335D99C52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9C2E5A2-D6E1-7AF6-40DA-7008916A63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50AB9C64-A8B2-CDD4-D4AF-F96EA545BB1B}"/>
              </a:ext>
            </a:extLst>
          </p:cNvPr>
          <p:cNvSpPr txBox="1"/>
          <p:nvPr/>
        </p:nvSpPr>
        <p:spPr>
          <a:xfrm>
            <a:off x="3508498" y="3599921"/>
            <a:ext cx="56355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3200" dirty="0">
              <a:solidFill>
                <a:srgbClr val="C00000"/>
              </a:solidFill>
            </a:endParaRPr>
          </a:p>
          <a:p>
            <a:r>
              <a:rPr lang="fr-FR" sz="3200" dirty="0">
                <a:solidFill>
                  <a:srgbClr val="C00000"/>
                </a:solidFill>
              </a:rPr>
              <a:t>75 ÷ 3 = ?</a:t>
            </a:r>
          </a:p>
          <a:p>
            <a:r>
              <a:rPr lang="fr-FR" sz="3200" dirty="0">
                <a:solidFill>
                  <a:srgbClr val="C00000"/>
                </a:solidFill>
              </a:rPr>
              <a:t>3 × ?= 75 </a:t>
            </a:r>
          </a:p>
          <a:p>
            <a:endParaRPr lang="fr-FR" sz="3200" dirty="0">
              <a:solidFill>
                <a:srgbClr val="C0000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6F1F66E-667E-DE7E-0EF8-9164940A8FE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ACB1B26-4964-A62B-5659-83E60A5629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78FC82F-3477-321F-89B5-08980B0F1F37}"/>
              </a:ext>
            </a:extLst>
          </p:cNvPr>
          <p:cNvSpPr txBox="1"/>
          <p:nvPr/>
        </p:nvSpPr>
        <p:spPr>
          <a:xfrm>
            <a:off x="3290935" y="2502935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 : 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451F2F62-81EE-24DE-DF31-14583CFDA548}"/>
              </a:ext>
            </a:extLst>
          </p:cNvPr>
          <p:cNvGrpSpPr/>
          <p:nvPr/>
        </p:nvGrpSpPr>
        <p:grpSpPr>
          <a:xfrm>
            <a:off x="5962512" y="2567861"/>
            <a:ext cx="3042137" cy="1202555"/>
            <a:chOff x="6608907" y="2015100"/>
            <a:chExt cx="4931850" cy="192822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962D2E9-F132-4DE4-E6BC-3E5B3F7A1BDE}"/>
                </a:ext>
              </a:extLst>
            </p:cNvPr>
            <p:cNvSpPr/>
            <p:nvPr/>
          </p:nvSpPr>
          <p:spPr>
            <a:xfrm>
              <a:off x="6640448" y="2015100"/>
              <a:ext cx="1122007" cy="56394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?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AEA2AE6-BD56-664A-A1A0-4A23DC81186F}"/>
                </a:ext>
              </a:extLst>
            </p:cNvPr>
            <p:cNvSpPr/>
            <p:nvPr/>
          </p:nvSpPr>
          <p:spPr>
            <a:xfrm>
              <a:off x="6608907" y="2791079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3" name="Accolade fermante 22">
              <a:extLst>
                <a:ext uri="{FF2B5EF4-FFF2-40B4-BE49-F238E27FC236}">
                  <a16:creationId xmlns:a16="http://schemas.microsoft.com/office/drawing/2014/main" id="{B7AE910F-8396-1D3A-6343-34A81EA13118}"/>
                </a:ext>
              </a:extLst>
            </p:cNvPr>
            <p:cNvSpPr/>
            <p:nvPr/>
          </p:nvSpPr>
          <p:spPr>
            <a:xfrm>
              <a:off x="10378836" y="2136741"/>
              <a:ext cx="318633" cy="1218283"/>
            </a:xfrm>
            <a:prstGeom prst="rightBrace">
              <a:avLst>
                <a:gd name="adj1" fmla="val 15742"/>
                <a:gd name="adj2" fmla="val 50000"/>
              </a:avLst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61AF6F1-8BB8-5B91-07FA-FD1A1F376FA3}"/>
                </a:ext>
              </a:extLst>
            </p:cNvPr>
            <p:cNvSpPr/>
            <p:nvPr/>
          </p:nvSpPr>
          <p:spPr>
            <a:xfrm>
              <a:off x="10538153" y="2422384"/>
              <a:ext cx="1002604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75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4D23B85-C288-EB34-E385-1E2CF35D257A}"/>
                </a:ext>
              </a:extLst>
            </p:cNvPr>
            <p:cNvSpPr/>
            <p:nvPr/>
          </p:nvSpPr>
          <p:spPr>
            <a:xfrm>
              <a:off x="7826782" y="2791078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5907BE6-ACBA-8D52-A381-4D8AB1630C77}"/>
                </a:ext>
              </a:extLst>
            </p:cNvPr>
            <p:cNvSpPr/>
            <p:nvPr/>
          </p:nvSpPr>
          <p:spPr>
            <a:xfrm>
              <a:off x="9044657" y="2791078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7F9B5E6-5CEF-ADC1-DB88-FAC562598EC7}"/>
                </a:ext>
              </a:extLst>
            </p:cNvPr>
            <p:cNvSpPr/>
            <p:nvPr/>
          </p:nvSpPr>
          <p:spPr>
            <a:xfrm>
              <a:off x="7201451" y="3379375"/>
              <a:ext cx="2678264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3 fois moins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686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19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180</Words>
  <Application>Microsoft Office PowerPoint</Application>
  <PresentationFormat>Affichage à l'écran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Cherchez la solution au problème.</vt:lpstr>
      <vt:lpstr>Je cherche en suivant les 4 étapes :</vt:lpstr>
      <vt:lpstr>Cherchez la solution au problème.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96</cp:revision>
  <dcterms:created xsi:type="dcterms:W3CDTF">2023-02-07T14:55:57Z</dcterms:created>
  <dcterms:modified xsi:type="dcterms:W3CDTF">2025-11-21T17:48:35Z</dcterms:modified>
</cp:coreProperties>
</file>